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C5CAA-FE0A-4A49-AA1E-53FB4BEC6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6CAC31-4B40-4382-A6C7-00CFB0B1D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11938-D272-47D0-BDF4-87E9E6DEB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4687-5F77-4082-8DE5-6707253DD2DF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0EA69-BBEF-43A9-B8EE-BF694BEFB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3F072-A4B2-46C3-96BB-7BCFE9F9B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1C92-9C1C-48CC-9727-9E08FE783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84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C3072-F008-496F-9C52-03E2D2739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56C65-A0E0-4084-8A21-6AB41A97C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A4045-FD10-4D6D-B24A-DD2C13A18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4687-5F77-4082-8DE5-6707253DD2DF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43561-0DC9-4131-BFA7-710C2FD87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BEFE-8230-4DB4-9983-0015F6BEB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1C92-9C1C-48CC-9727-9E08FE783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455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C8B05B-C452-42D4-8966-762ACFE405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204E0-857D-47AA-AD73-B224F3B16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066DF-03C8-4CE9-BE2D-993112F17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4687-5F77-4082-8DE5-6707253DD2DF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42860-9F67-41C5-AC2E-28437B67E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AF049-3F6C-496C-8DC1-FFA447BC1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1C92-9C1C-48CC-9727-9E08FE783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83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A1DCE-8BEB-4EE5-BE59-1278574C2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0E102-B1DF-4549-9177-9762F4B2A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6A957-5BA9-4B29-BE22-9EBD8BB76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4687-5F77-4082-8DE5-6707253DD2DF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42D67-0922-486B-874F-27BFAEB2D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BB333-1772-4D6A-8845-9CBEEBCA7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1C92-9C1C-48CC-9727-9E08FE783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81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796E0-C90A-4DEC-8902-EF0522944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F021DC-77E3-4891-886A-7C005CFA7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1BC42-F5EC-48B2-BDA6-6581C070F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4687-5F77-4082-8DE5-6707253DD2DF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E838F-3B5F-4163-8ACF-BD907EFA8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359D1-6E8F-4761-AF3A-21241C6D6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1C92-9C1C-48CC-9727-9E08FE783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91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2769-3A3C-41C2-9653-53C3D68F8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5193A-BEDB-411E-A6CB-2BE6530304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F84B5D-7755-455B-8590-E4388AAEE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857E0-F470-40F2-8625-6F3B7EC59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4687-5F77-4082-8DE5-6707253DD2DF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A5EE46-05E8-4743-8089-B9A2A2C0E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F5949A-4475-469F-938D-DDAE405F7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1C92-9C1C-48CC-9727-9E08FE783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397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14CB3-2D07-4EB3-9651-B86BCD0E5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1EF43-BFBD-4019-9E3C-0F322BF21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0502F9-9F23-4069-AC8A-B5FA3C05A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A12CF4-6AF3-4534-95EE-A8FA207D6D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3B7983-30BB-4ED9-942D-68B0837325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E5D04A-B8CC-4476-9A51-96610FBF6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4687-5F77-4082-8DE5-6707253DD2DF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335235-04DF-4B49-9C5D-19B429A78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3E7AF3-4765-45EC-814C-FB04DB600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1C92-9C1C-48CC-9727-9E08FE783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12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DF9BD-C0F9-40E5-B9F4-047683ED4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06C6CF-6B3B-49A9-A758-4FB09B901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4687-5F77-4082-8DE5-6707253DD2DF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92CE33-4C87-468A-8F60-AB31D885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44A69-AE7B-444E-915E-01EF90F0A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1C92-9C1C-48CC-9727-9E08FE783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907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38805F-505A-446C-A216-70DDAF6BF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4687-5F77-4082-8DE5-6707253DD2DF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11E248-D866-45A9-8473-A337A399C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C4879-6C56-4DCC-8736-8388221BE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1C92-9C1C-48CC-9727-9E08FE783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83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118E5-F873-4CE6-9F72-B00237385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C5D25-FDAD-45BD-B273-0AA6FFD40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30BEF2-50FD-4FD0-BC4F-07E523684D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E03C7-C165-490C-8759-82D55EED5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4687-5F77-4082-8DE5-6707253DD2DF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8C300D-D25A-4FA4-AF62-2393DE7CB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51D04D-4B24-43BB-B1AA-77B6CE17C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1C92-9C1C-48CC-9727-9E08FE783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98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B226D-0FCB-4395-BE72-80C8BF9DD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7DFAD1-2906-49DB-8C43-F5FCB55949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8A43CD-F2DF-44CF-8015-02EFD55F7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21086-7E6B-4842-8374-8B3254701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4687-5F77-4082-8DE5-6707253DD2DF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A99D1-E0E9-4CAE-B9CC-6B90280E1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10F17-7231-4F43-ABA6-57FDDF498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1C92-9C1C-48CC-9727-9E08FE783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770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7BC59-BD8B-4854-8627-0A7F5D42A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10B791-589E-40A9-B0A8-1CD177807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724C0-92F3-4A92-BC46-0220BD6570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C4687-5F77-4082-8DE5-6707253DD2DF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A4A71-C517-4DFD-BDA7-A87E6C2DC4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C84A0-197D-4AFC-A51A-4C84B8B96E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C1C92-9C1C-48CC-9727-9E08FE783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200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sindia.org/theprsblog/net-neutrality-debate-india" TargetMode="External"/><Relationship Id="rId2" Type="http://schemas.openxmlformats.org/officeDocument/2006/relationships/hyperlink" Target="https://www.bbc.com/news/world-asia-india-4479643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E3E4C-A36E-4F90-AFE8-713076607A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Net Neutrality </a:t>
            </a:r>
            <a:br>
              <a:rPr lang="en-US" dirty="0"/>
            </a:br>
            <a:r>
              <a:rPr lang="en-US" dirty="0"/>
              <a:t>in India and surrounding questions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4D187-BF8B-4F56-8916-58BE2591D4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937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DAB51-A965-4B2D-8939-3D7FB4E9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722D8-2ED7-4744-9AF3-27F581B43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https://www.bbc.com/news/world-asia-india-44796436</a:t>
            </a:r>
            <a:r>
              <a:rPr lang="en-GB" dirty="0"/>
              <a:t> </a:t>
            </a:r>
          </a:p>
          <a:p>
            <a:r>
              <a:rPr lang="en-GB" dirty="0">
                <a:hlinkClick r:id="rId3"/>
              </a:rPr>
              <a:t>https://www.prsindia.org/theprsblog/net-neutrality-debate-india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8111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8CF60-F62A-484B-92AF-D522CF49E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net neutrality?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57E5E-F6E0-42C4-A9B5-6379A7749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principle of net neutrality states that internet users should be able to access all content on the internet without being discriminated by Telecom Service Providers (TSPs).</a:t>
            </a:r>
          </a:p>
          <a:p>
            <a:r>
              <a:rPr lang="en-US" dirty="0"/>
              <a:t>This means that </a:t>
            </a:r>
          </a:p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all websites or applications should be treated equally by TSPs</a:t>
            </a:r>
          </a:p>
          <a:p>
            <a:r>
              <a:rPr lang="en-US" dirty="0"/>
              <a:t>(ii) all applications should be allowed to be accessed at the same internet speed, and </a:t>
            </a:r>
          </a:p>
          <a:p>
            <a:r>
              <a:rPr lang="en-US" dirty="0"/>
              <a:t>(iii) all applications should be accessible for the same cost.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7599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6F293-2E55-4C9A-B82E-D6DFCA4E8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DA167-9FA6-43A1-BD71-7B98D6500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Telecom and Regulatory Authority of India (TRAI) released the Prohibition of Discriminatory Tariffs for Data Services Regulations, 2016 in February 2016. </a:t>
            </a:r>
          </a:p>
          <a:p>
            <a:pPr marL="0" indent="0">
              <a:buNone/>
            </a:pPr>
            <a:r>
              <a:rPr lang="en-US" dirty="0"/>
              <a:t>These regulations prohibit Telecom Service Providers from charging different tariffs from consumers for accessing different services online.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The 2016 regulations that TRAI has released largely deal with the third aspect of net neutrality, relating to cost. </a:t>
            </a:r>
          </a:p>
          <a:p>
            <a:pPr marL="0" indent="0">
              <a:buNone/>
            </a:pPr>
            <a:r>
              <a:rPr lang="en-US" dirty="0"/>
              <a:t>i.e. </a:t>
            </a:r>
            <a:r>
              <a:rPr lang="en-US" b="1" i="1" dirty="0"/>
              <a:t>all applications should be accessible for the same cost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635351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FC6C9-2104-42E4-94FF-E3685E073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24172-EE17-4AD8-86A3-C74B4F719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5869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To understand the concept of net neutrality, it is important to note the four different kinds of stakeholders in the internet space that may be affected by the issue. They are: </a:t>
            </a:r>
          </a:p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the consumers of any internet service, </a:t>
            </a:r>
          </a:p>
          <a:p>
            <a:r>
              <a:rPr lang="en-US" dirty="0"/>
              <a:t>(ii) the Telecom Service Providers (TSPs) or Internet Service Providers (ISPs), </a:t>
            </a:r>
          </a:p>
          <a:p>
            <a:r>
              <a:rPr lang="en-US" dirty="0"/>
              <a:t>(iii) the over-the-top (OTT) service providers (those who provide internet access services such as websites and applications), and </a:t>
            </a:r>
          </a:p>
          <a:p>
            <a:r>
              <a:rPr lang="en-US" dirty="0"/>
              <a:t>(iv) the government, who may regulate and define relationships between these players. </a:t>
            </a:r>
          </a:p>
          <a:p>
            <a:pPr marL="0" indent="0">
              <a:buNone/>
            </a:pPr>
            <a:r>
              <a:rPr lang="en-US" b="1" dirty="0"/>
              <a:t>(TRAI is an independent regulator in the telecom sector, which mainly regulates TSPs and their licensing conditions, etc.)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86291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E0019-73F6-417A-8903-BD7421A9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are OTT services?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C509C-FFFD-4E6F-AB10-D35CCB67C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OTT services and applications are basically online content.</a:t>
            </a:r>
          </a:p>
          <a:p>
            <a:r>
              <a:rPr lang="en-US" dirty="0"/>
              <a:t>OTT providers may be hosted by TSPs or ISPs such as Bharti Airtel, Vodafone, Idea, VSNL (government provided), etc.  </a:t>
            </a:r>
          </a:p>
          <a:p>
            <a:r>
              <a:rPr lang="en-US" dirty="0"/>
              <a:t>They offer internet access services such as Skype, Viber, WhatsApp, Facebook, Google and so on.  </a:t>
            </a:r>
          </a:p>
          <a:p>
            <a:r>
              <a:rPr lang="en-US" dirty="0"/>
              <a:t>Therefore, OTT services can broadly be of three types:</a:t>
            </a:r>
          </a:p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e-commerce, </a:t>
            </a:r>
          </a:p>
          <a:p>
            <a:r>
              <a:rPr lang="en-US" dirty="0"/>
              <a:t>(ii) video or music streaming and</a:t>
            </a:r>
          </a:p>
          <a:p>
            <a:r>
              <a:rPr lang="en-US" dirty="0"/>
              <a:t>(iii) voice over internet telephony/protocol services (or VoIP communication services that allow calls and messages).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732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65119-F1A4-4A48-909A-DA567EB8B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is net neutrality regulated?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51370-6EFC-410C-9325-F80B9A8D0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Until now, net neutrality has not directly been regulated in India by any law or policy framework.  </a:t>
            </a:r>
          </a:p>
          <a:p>
            <a:r>
              <a:rPr lang="en-US" dirty="0"/>
              <a:t>Over the last year, there have been some developments with respect to the formulation of a net neutrality policy.  </a:t>
            </a:r>
          </a:p>
          <a:p>
            <a:r>
              <a:rPr lang="en-US" dirty="0"/>
              <a:t>TRAI had invited comments on consultation papers on Differential Pricing for Data Services as well as Regulatory Framework for Over-The-Top Services (OTT).</a:t>
            </a:r>
          </a:p>
          <a:p>
            <a:r>
              <a:rPr lang="en-US" dirty="0"/>
              <a:t>A Committee set up by the Department of Telecommunications (DoT) had also examined the issue of net neutrality.</a:t>
            </a:r>
          </a:p>
        </p:txBody>
      </p:sp>
    </p:spTree>
    <p:extLst>
      <p:ext uri="{BB962C8B-B14F-4D97-AF65-F5344CB8AC3E}">
        <p14:creationId xmlns:p14="http://schemas.microsoft.com/office/powerpoint/2010/main" val="812797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BD504-652F-497E-8F31-511ABE2DC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18085-6FEE-4289-8AA8-230E8F89E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Internationally, countries like the USA, Japan, Brazil, Chile, Norway, etc. have some form of law, order or regulatory framework in place that affects net neutrality.  </a:t>
            </a:r>
          </a:p>
          <a:p>
            <a:r>
              <a:rPr lang="en-US" dirty="0"/>
              <a:t>The US Federal Communications Commission (telecom regulator in the USA) released new internet rules in March 2015, which mainly prohibit: (</a:t>
            </a:r>
            <a:r>
              <a:rPr lang="en-US" dirty="0" err="1"/>
              <a:t>i</a:t>
            </a:r>
            <a:r>
              <a:rPr lang="en-US" dirty="0"/>
              <a:t>) blocking, (ii) throttling or slowing down, and (iii) paid </a:t>
            </a:r>
            <a:r>
              <a:rPr lang="en-US" dirty="0" err="1"/>
              <a:t>prioritisation</a:t>
            </a:r>
            <a:r>
              <a:rPr lang="en-US" dirty="0"/>
              <a:t> of certain applications over others.</a:t>
            </a:r>
          </a:p>
          <a:p>
            <a:r>
              <a:rPr lang="en-US" dirty="0"/>
              <a:t>While the UK does not allow blocking or throttling of OTT services, it allows price </a:t>
            </a:r>
            <a:r>
              <a:rPr lang="en-GB" dirty="0"/>
              <a:t>discrimination.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8867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3971E-5495-41CA-A28A-396FD3B26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do TRAI’s 2016 Regulations say?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D76EC-1C77-4D3F-96B5-B73AED66E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latest TRAI regulations state that: </a:t>
            </a:r>
          </a:p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no service provider is allowed to enter into any agreement or contract that would result in discriminatory tariffs being charged to a consumer on the basis of content (data services)</a:t>
            </a:r>
          </a:p>
          <a:p>
            <a:r>
              <a:rPr lang="en-US" dirty="0"/>
              <a:t>(ii) such tariffs will only be permitted in closed electronic communications networks, which are networks where </a:t>
            </a:r>
            <a:r>
              <a:rPr lang="en-US" b="1" dirty="0"/>
              <a:t>data is neither received nor transmitted over the internet</a:t>
            </a:r>
          </a:p>
        </p:txBody>
      </p:sp>
    </p:spTree>
    <p:extLst>
      <p:ext uri="{BB962C8B-B14F-4D97-AF65-F5344CB8AC3E}">
        <p14:creationId xmlns:p14="http://schemas.microsoft.com/office/powerpoint/2010/main" val="3245516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2D20A-B80E-4924-9563-AB3CF1435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25752-57BD-4CD0-BFAF-D0AB6AB21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(iii) a service provider may reduce tariff for accessing or providing emergency services</a:t>
            </a:r>
          </a:p>
          <a:p>
            <a:r>
              <a:rPr lang="en-US" dirty="0"/>
              <a:t>(iv) in case of contravention of these regulations, the service provider may have to pay Rs 50,000 per day of contravention, subject to a maximum of Rs 50 lakh, etc.</a:t>
            </a:r>
          </a:p>
          <a:p>
            <a:r>
              <a:rPr lang="en-US" dirty="0"/>
              <a:t>It may be noted that, in 2006 and 2008, TRAI had suggested that the internet sector remain unregulated and non-discriminatory (net neutral).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273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763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The Net Neutrality  in India and surrounding questions </vt:lpstr>
      <vt:lpstr>What is net neutrality?</vt:lpstr>
      <vt:lpstr>PowerPoint Presentation</vt:lpstr>
      <vt:lpstr>PowerPoint Presentation</vt:lpstr>
      <vt:lpstr>What are OTT services? </vt:lpstr>
      <vt:lpstr>How is net neutrality regulated?</vt:lpstr>
      <vt:lpstr>PowerPoint Presentation</vt:lpstr>
      <vt:lpstr>What do TRAI’s 2016 Regulations say?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Net Neutrality  in India and surrounding questions </dc:title>
  <dc:creator>Geeta Kashyap</dc:creator>
  <cp:lastModifiedBy>Geeta Kashyap</cp:lastModifiedBy>
  <cp:revision>20</cp:revision>
  <dcterms:created xsi:type="dcterms:W3CDTF">2020-02-24T05:22:17Z</dcterms:created>
  <dcterms:modified xsi:type="dcterms:W3CDTF">2020-02-24T08:36:41Z</dcterms:modified>
</cp:coreProperties>
</file>